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3" r:id="rId2"/>
    <p:sldId id="271" r:id="rId3"/>
    <p:sldId id="256" r:id="rId4"/>
    <p:sldId id="258" r:id="rId5"/>
    <p:sldId id="259" r:id="rId6"/>
    <p:sldId id="272" r:id="rId7"/>
    <p:sldId id="274" r:id="rId8"/>
    <p:sldId id="261" r:id="rId9"/>
    <p:sldId id="275" r:id="rId10"/>
    <p:sldId id="262" r:id="rId11"/>
    <p:sldId id="263" r:id="rId12"/>
    <p:sldId id="270" r:id="rId13"/>
    <p:sldId id="264" r:id="rId14"/>
    <p:sldId id="265" r:id="rId15"/>
    <p:sldId id="266" r:id="rId16"/>
    <p:sldId id="267" r:id="rId17"/>
    <p:sldId id="268" r:id="rId18"/>
    <p:sldId id="269" r:id="rId19"/>
    <p:sldId id="277" r:id="rId20"/>
    <p:sldId id="278" r:id="rId21"/>
    <p:sldId id="279" r:id="rId22"/>
    <p:sldId id="281" r:id="rId23"/>
    <p:sldId id="280" r:id="rId24"/>
    <p:sldId id="276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509D1-EE83-4078-9E3B-8FAE9F11358C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185D4-FBD2-44A5-89FF-C967ED685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7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185D4-FBD2-44A5-89FF-C967ED685D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9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185D4-FBD2-44A5-89FF-C967ED685D9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6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91912"/>
            <a:ext cx="5616624" cy="3806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"/>
          <a:stretch/>
        </p:blipFill>
        <p:spPr bwMode="auto">
          <a:xfrm>
            <a:off x="3964413" y="453976"/>
            <a:ext cx="4928067" cy="3268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Methods and ways of drugs administration to cattle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132856"/>
            <a:ext cx="8064896" cy="3474720"/>
          </a:xfrm>
        </p:spPr>
        <p:txBody>
          <a:bodyPr>
            <a:normAutofit fontScale="92500" lnSpcReduction="10000"/>
          </a:bodyPr>
          <a:lstStyle/>
          <a:p>
            <a:endParaRPr lang="en-US" u="sng" dirty="0" smtClean="0"/>
          </a:p>
          <a:p>
            <a:r>
              <a:rPr lang="en-US" sz="3200" b="1" u="sng" dirty="0" smtClean="0">
                <a:solidFill>
                  <a:schemeClr val="tx1"/>
                </a:solidFill>
              </a:rPr>
              <a:t>Methods:</a:t>
            </a:r>
            <a:r>
              <a:rPr lang="en-US" sz="3200" b="1" dirty="0" smtClean="0">
                <a:solidFill>
                  <a:schemeClr val="tx1"/>
                </a:solidFill>
              </a:rPr>
              <a:t> unforced (by means of food and drink) and forced (using fixation)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u="sng" dirty="0" smtClean="0">
                <a:solidFill>
                  <a:schemeClr val="tx1"/>
                </a:solidFill>
              </a:rPr>
              <a:t>Ways: </a:t>
            </a:r>
            <a:r>
              <a:rPr lang="en-US" sz="3200" b="1" dirty="0" smtClean="0">
                <a:solidFill>
                  <a:schemeClr val="tx1"/>
                </a:solidFill>
              </a:rPr>
              <a:t>External, internal and injections.</a:t>
            </a:r>
          </a:p>
          <a:p>
            <a:pPr marL="45720" indent="0">
              <a:buNone/>
            </a:pPr>
            <a:endParaRPr lang="en-US" sz="3200" b="1" dirty="0"/>
          </a:p>
          <a:p>
            <a:pPr marL="45720" indent="0" algn="ctr">
              <a:buNone/>
            </a:pPr>
            <a:r>
              <a:rPr lang="en-US" b="1" u="sng" dirty="0" smtClean="0"/>
              <a:t>(force - </a:t>
            </a:r>
            <a:r>
              <a:rPr lang="ru-RU" b="1" u="sng" dirty="0" smtClean="0"/>
              <a:t>сила</a:t>
            </a:r>
            <a:r>
              <a:rPr lang="en-US" b="1" u="sng" dirty="0" smtClean="0"/>
              <a:t>)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2045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7030A0"/>
                </a:solidFill>
              </a:rPr>
              <a:t>Наружный способ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44824"/>
            <a:ext cx="8352928" cy="4464496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Местное воздействие - слизистая оболочка, кожа, </a:t>
            </a:r>
            <a:r>
              <a:rPr lang="ru-RU" b="1" dirty="0">
                <a:solidFill>
                  <a:schemeClr val="tx1"/>
                </a:solidFill>
              </a:rPr>
              <a:t>раны, полости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Жидкие </a:t>
            </a:r>
            <a:r>
              <a:rPr lang="ru-RU" b="1" dirty="0">
                <a:solidFill>
                  <a:schemeClr val="tx1"/>
                </a:solidFill>
              </a:rPr>
              <a:t>лекарственные формы  - растворы, микстуры, слизи, настойки, отвары, настой, суспензии, эмульсии.</a:t>
            </a:r>
          </a:p>
          <a:p>
            <a:r>
              <a:rPr lang="ru-RU" b="1" dirty="0">
                <a:solidFill>
                  <a:schemeClr val="tx1"/>
                </a:solidFill>
              </a:rPr>
              <a:t>Твердые лекарственные формы – порошки, таблетки, сборы.</a:t>
            </a:r>
          </a:p>
          <a:p>
            <a:r>
              <a:rPr lang="ru-RU" b="1" dirty="0">
                <a:solidFill>
                  <a:schemeClr val="tx1"/>
                </a:solidFill>
              </a:rPr>
              <a:t>Мягкие лекарственные формы - мази, линименты, пасты, суппозитории, пластыри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New vocabulary: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suspensions, powder, charge, paste, plaster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1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The compress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916832"/>
            <a:ext cx="7992888" cy="34747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compress is a special bandage for veterinarian purposes.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There are two types of compresses: hot compress and cold compress.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 medicine solutions in compresses are used wine alcohol, camphor alcohol, mustard and etc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Layers in compresses: 1. medicine; </a:t>
            </a:r>
            <a:r>
              <a:rPr lang="en-US" dirty="0">
                <a:solidFill>
                  <a:schemeClr val="tx1"/>
                </a:solidFill>
              </a:rPr>
              <a:t>2. moisture-proof, hermetic; 3. heat-retaining, </a:t>
            </a:r>
            <a:r>
              <a:rPr lang="en-US" dirty="0" smtClean="0">
                <a:solidFill>
                  <a:schemeClr val="tx1"/>
                </a:solidFill>
              </a:rPr>
              <a:t>insulated; 4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fixing.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://mtdata.ru/u27/photo782B/20527424228-0/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88579"/>
            <a:ext cx="2376264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kitty.ru/BeHealth/OPERATIONS/popona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7152"/>
            <a:ext cx="2514600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6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7030A0"/>
                </a:solidFill>
              </a:rPr>
              <a:t>Internal way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44824"/>
            <a:ext cx="8064896" cy="3474720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The drug penetrates into gastro-intestinal tract.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Some drugs are appointed with food, drinks or put into stomach, rumen, goiter or duodenum.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Internally drugs are put into orally, rectally or through rumen.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7030A0"/>
                </a:solidFill>
              </a:rPr>
              <a:t>Перорально 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8424936" cy="453650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Liquid drugs </a:t>
            </a: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en-US" dirty="0" smtClean="0">
                <a:solidFill>
                  <a:schemeClr val="tx1"/>
                </a:solidFill>
              </a:rPr>
              <a:t>solutions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potions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mucus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tinctures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decoctions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suspensions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syrups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extractions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emulsions, </a:t>
            </a:r>
            <a:r>
              <a:rPr lang="en-US" dirty="0" err="1" smtClean="0">
                <a:solidFill>
                  <a:schemeClr val="tx1"/>
                </a:solidFill>
              </a:rPr>
              <a:t>etc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Инструменты</a:t>
            </a:r>
            <a:r>
              <a:rPr lang="ru-RU" dirty="0">
                <a:solidFill>
                  <a:schemeClr val="tx1"/>
                </a:solidFill>
              </a:rPr>
              <a:t> – ложки,  резиновая бутылка, спринцовка, воронка со шлангом,  </a:t>
            </a:r>
            <a:r>
              <a:rPr lang="ru-RU" dirty="0" err="1">
                <a:solidFill>
                  <a:schemeClr val="tx1"/>
                </a:solidFill>
              </a:rPr>
              <a:t>рото</a:t>
            </a:r>
            <a:r>
              <a:rPr lang="ru-RU" dirty="0">
                <a:solidFill>
                  <a:schemeClr val="tx1"/>
                </a:solidFill>
              </a:rPr>
              <a:t>-пищеводный зонд, шприц без иглы, </a:t>
            </a:r>
            <a:r>
              <a:rPr lang="ru-RU" dirty="0" err="1">
                <a:solidFill>
                  <a:schemeClr val="tx1"/>
                </a:solidFill>
              </a:rPr>
              <a:t>каплемеры</a:t>
            </a:r>
            <a:r>
              <a:rPr lang="ru-RU" dirty="0">
                <a:solidFill>
                  <a:schemeClr val="tx1"/>
                </a:solidFill>
              </a:rPr>
              <a:t> и др.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Hard drugs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powders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boluses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pills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granules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tablets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pellets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briquettes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charges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dry extractions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Инструменты – </a:t>
            </a:r>
            <a:r>
              <a:rPr lang="ru-RU" dirty="0">
                <a:solidFill>
                  <a:schemeClr val="tx1"/>
                </a:solidFill>
              </a:rPr>
              <a:t>ложки, </a:t>
            </a:r>
            <a:r>
              <a:rPr lang="ru-RU" dirty="0" err="1">
                <a:solidFill>
                  <a:schemeClr val="tx1"/>
                </a:solidFill>
              </a:rPr>
              <a:t>капсулаторка</a:t>
            </a:r>
            <a:r>
              <a:rPr lang="ru-RU" dirty="0">
                <a:solidFill>
                  <a:schemeClr val="tx1"/>
                </a:solidFill>
              </a:rPr>
              <a:t>,  </a:t>
            </a:r>
            <a:r>
              <a:rPr lang="ru-RU" dirty="0" err="1">
                <a:solidFill>
                  <a:schemeClr val="tx1"/>
                </a:solidFill>
              </a:rPr>
              <a:t>болюсо</a:t>
            </a:r>
            <a:r>
              <a:rPr lang="ru-RU" dirty="0">
                <a:solidFill>
                  <a:schemeClr val="tx1"/>
                </a:solidFill>
              </a:rPr>
              <a:t> – пилюле </a:t>
            </a:r>
            <a:r>
              <a:rPr lang="ru-RU" dirty="0" err="1">
                <a:solidFill>
                  <a:schemeClr val="tx1"/>
                </a:solidFill>
              </a:rPr>
              <a:t>даватель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таблетко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даватель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порошко</a:t>
            </a:r>
            <a:r>
              <a:rPr lang="ru-RU" dirty="0">
                <a:solidFill>
                  <a:schemeClr val="tx1"/>
                </a:solidFill>
              </a:rPr>
              <a:t> вдуватель и др.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Mild drugs </a:t>
            </a: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en-US" dirty="0" smtClean="0">
                <a:solidFill>
                  <a:schemeClr val="tx1"/>
                </a:solidFill>
              </a:rPr>
              <a:t>ointment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liniment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paste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capsules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suppositories,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squashes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plaster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Инструменты – </a:t>
            </a:r>
            <a:r>
              <a:rPr lang="ru-RU" dirty="0">
                <a:solidFill>
                  <a:schemeClr val="tx1"/>
                </a:solidFill>
              </a:rPr>
              <a:t>ложки, шпатели</a:t>
            </a:r>
          </a:p>
        </p:txBody>
      </p:sp>
    </p:spTree>
    <p:extLst>
      <p:ext uri="{BB962C8B-B14F-4D97-AF65-F5344CB8AC3E}">
        <p14:creationId xmlns:p14="http://schemas.microsoft.com/office/powerpoint/2010/main" val="36878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Rectally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98529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3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Через прокол брюшной стенки </a:t>
            </a:r>
            <a:r>
              <a:rPr lang="ru-RU" sz="2800" dirty="0" smtClean="0">
                <a:solidFill>
                  <a:srgbClr val="7030A0"/>
                </a:solidFill>
              </a:rPr>
              <a:t>рубца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916832"/>
            <a:ext cx="8136904" cy="34747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It is used rarely, and for example in case of tympani</a:t>
            </a:r>
            <a:r>
              <a:rPr lang="ru-RU" dirty="0" smtClean="0">
                <a:solidFill>
                  <a:schemeClr val="tx1"/>
                </a:solidFill>
              </a:rPr>
              <a:t>, атонии</a:t>
            </a:r>
            <a:r>
              <a:rPr lang="en-US" dirty="0" smtClean="0">
                <a:solidFill>
                  <a:schemeClr val="tx1"/>
                </a:solidFill>
              </a:rPr>
              <a:t>. As instruments a long needle and a trocar are used.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Этот способ введения через прокол брюшной стенки применяют редко и только при остром расширении его; для этого пользуются длинной иглой или троакаром (для удаления газа).</a:t>
            </a:r>
          </a:p>
        </p:txBody>
      </p:sp>
      <p:pic>
        <p:nvPicPr>
          <p:cNvPr id="4" name="Рисунок 3" descr="http://onfermer.ru/wp-content/uploads/2016/03/180-20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53136"/>
            <a:ext cx="2376264" cy="207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agroinfo.kz/wp-content/uploads/2013/01/proko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85184"/>
            <a:ext cx="2764532" cy="164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nlineslovari.com/photos/veterinarnyiy_entsiklopedicheskiy_slovar/troakar1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903340" y="4279870"/>
            <a:ext cx="2002532" cy="244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4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512511" cy="11430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Injections – </a:t>
            </a:r>
            <a:r>
              <a:rPr lang="ru-RU" sz="2800" dirty="0" smtClean="0">
                <a:solidFill>
                  <a:srgbClr val="7030A0"/>
                </a:solidFill>
              </a:rPr>
              <a:t>парентеральный способ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916832"/>
            <a:ext cx="7920880" cy="4536504"/>
          </a:xfrm>
        </p:spPr>
        <p:txBody>
          <a:bodyPr>
            <a:normAutofit/>
          </a:bodyPr>
          <a:lstStyle/>
          <a:p>
            <a:pPr lvl="0" algn="ctr"/>
            <a:endParaRPr lang="ru-RU" sz="24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</a:rPr>
              <a:t>внутривенное – </a:t>
            </a:r>
            <a:r>
              <a:rPr lang="en-US" sz="2400" dirty="0" smtClean="0">
                <a:solidFill>
                  <a:schemeClr val="tx1"/>
                </a:solidFill>
              </a:rPr>
              <a:t>intravenous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</a:rPr>
              <a:t>внутримышечное</a:t>
            </a:r>
            <a:r>
              <a:rPr lang="en-US" sz="2400" dirty="0" smtClean="0">
                <a:solidFill>
                  <a:schemeClr val="tx1"/>
                </a:solidFill>
              </a:rPr>
              <a:t> - intramuscular</a:t>
            </a: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</a:rPr>
              <a:t>подкожное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smtClean="0">
                <a:solidFill>
                  <a:schemeClr val="tx1"/>
                </a:solidFill>
              </a:rPr>
              <a:t>subcutaneous</a:t>
            </a: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</a:rPr>
              <a:t>внутрикожное </a:t>
            </a:r>
            <a:r>
              <a:rPr lang="en-US" sz="2400" dirty="0" smtClean="0">
                <a:solidFill>
                  <a:schemeClr val="tx1"/>
                </a:solidFill>
              </a:rPr>
              <a:t>– intradermal</a:t>
            </a: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</a:rPr>
              <a:t>внутрибрюшинное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intraperitoneal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dirty="0" err="1" smtClean="0">
                <a:solidFill>
                  <a:schemeClr val="tx1"/>
                </a:solidFill>
              </a:rPr>
              <a:t>внутривымянное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in the udder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752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Внутривенное введение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8352928" cy="28803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Этот способ введения осуществляется при помощи шприцев, шприца Жане, аппарата Боброва или стеклянной воронки, соединенной иглой с резиновым шлангом. Вводить лекарства в вену надо медленно, строго соблюдая меры асептики и антисептики, дозы, концентрацию. В вену   вводят гипертонические и  изотонические растворы, которые должны быть   стерильными.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W</a:t>
            </a:r>
            <a:r>
              <a:rPr lang="ru-RU" sz="88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88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W</a:t>
            </a:r>
            <a:r>
              <a:rPr lang="ru-RU" sz="88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88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W</a:t>
            </a:r>
            <a:r>
              <a:rPr lang="en-US" sz="8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sz="8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8800" dirty="0" smtClean="0"/>
              <a:t/>
            </a:r>
            <a:br>
              <a:rPr lang="ru-RU" sz="8800" dirty="0" smtClean="0"/>
            </a:br>
            <a:endParaRPr lang="ru-RU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3356992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Что? Зачем? Как?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/>
          <a:stretch/>
        </p:blipFill>
        <p:spPr bwMode="auto">
          <a:xfrm>
            <a:off x="4110634" y="597351"/>
            <a:ext cx="1956047" cy="1594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612995"/>
            <a:ext cx="3430415" cy="1847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7351"/>
            <a:ext cx="2545477" cy="1587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25" y="4612996"/>
            <a:ext cx="2304256" cy="1847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9"/>
          <a:stretch/>
        </p:blipFill>
        <p:spPr bwMode="auto">
          <a:xfrm>
            <a:off x="498821" y="597351"/>
            <a:ext cx="1761779" cy="1587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72532"/>
            <a:ext cx="151216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23829"/>
            <a:ext cx="2258616" cy="164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4" y="2681148"/>
            <a:ext cx="2120444" cy="159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06" y="2531255"/>
            <a:ext cx="2619375" cy="1890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6" y="4612293"/>
            <a:ext cx="1901032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5"/>
          <a:stretch/>
        </p:blipFill>
        <p:spPr bwMode="auto">
          <a:xfrm rot="16200000">
            <a:off x="1581874" y="-426030"/>
            <a:ext cx="5927679" cy="77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5567590"/>
            <a:ext cx="252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scoop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5960"/>
            <a:ext cx="832882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86212" y="5152091"/>
            <a:ext cx="252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rope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6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27" y="2271038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16188" y="1121460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3545" y="5389185"/>
            <a:ext cx="1975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mucosa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8456" y="5414109"/>
            <a:ext cx="2002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wounds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8566" y="1112898"/>
            <a:ext cx="1141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1470" y="3053834"/>
            <a:ext cx="34756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imposition of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ointment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053833"/>
            <a:ext cx="23150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wounds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shedding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9668904">
            <a:off x="5220072" y="1556792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56801">
            <a:off x="5062603" y="3178369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3086435">
            <a:off x="4774499" y="4472561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4158131">
            <a:off x="3212152" y="1814855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981376">
            <a:off x="2962078" y="3319509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7206707">
            <a:off x="3206362" y="4872230"/>
            <a:ext cx="69611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88565" y="198130"/>
            <a:ext cx="584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</a:rPr>
              <a:t>What way?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6924" y="2210899"/>
            <a:ext cx="584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way</a:t>
            </a:r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1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6"/>
          <a:stretch/>
        </p:blipFill>
        <p:spPr bwMode="auto">
          <a:xfrm>
            <a:off x="467544" y="116632"/>
            <a:ext cx="835203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406315"/>
            <a:ext cx="252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syringe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5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Situations / </a:t>
            </a:r>
            <a:r>
              <a:rPr lang="ru-RU" sz="4000" dirty="0" smtClean="0">
                <a:solidFill>
                  <a:srgbClr val="7030A0"/>
                </a:solidFill>
              </a:rPr>
              <a:t>Ситуации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http://www.vetdrug.perm.ru/images/Oftalmologija/%D0%BA%D0%B0%D1%82%D0%B0%D1%80%D0%B0%D0%BA%D1%82%D0%B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9" y="1891555"/>
            <a:ext cx="2476500" cy="1876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d.120-bal.ru/pars_docs/refs/14/13078/13078_html_26053f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2447925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im1-tub-kz.yandex.net/i?id=c0ba6473d340e8edd536caf49b22778f&amp;n=33&amp;h=215&amp;w=3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91555"/>
            <a:ext cx="2562225" cy="1876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://photoshare.ru/data/27/27885/1/4lsven-qby.jpg?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536504" cy="2451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9" y="4231369"/>
            <a:ext cx="2861543" cy="2297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5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6834336" cy="41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2000" y="620688"/>
            <a:ext cx="7226167" cy="129614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Seven-</a:t>
            </a:r>
            <a:r>
              <a:rPr lang="en-US" sz="4000" dirty="0" err="1" smtClean="0">
                <a:solidFill>
                  <a:srgbClr val="7030A0"/>
                </a:solidFill>
              </a:rPr>
              <a:t>colours</a:t>
            </a:r>
            <a:r>
              <a:rPr lang="en-US" sz="4000" dirty="0" smtClean="0">
                <a:solidFill>
                  <a:srgbClr val="7030A0"/>
                </a:solidFill>
              </a:rPr>
              <a:t> flower  </a:t>
            </a:r>
            <a:r>
              <a:rPr lang="ru-RU" sz="4000" dirty="0" smtClean="0">
                <a:solidFill>
                  <a:srgbClr val="7030A0"/>
                </a:solidFill>
              </a:rPr>
              <a:t>Цветик-</a:t>
            </a:r>
            <a:r>
              <a:rPr lang="ru-RU" sz="4000" dirty="0" err="1" smtClean="0">
                <a:solidFill>
                  <a:srgbClr val="7030A0"/>
                </a:solidFill>
              </a:rPr>
              <a:t>семицветик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 smtClean="0">
                <a:solidFill>
                  <a:srgbClr val="7030A0"/>
                </a:solidFill>
              </a:rPr>
              <a:t>Hometask</a:t>
            </a:r>
            <a:r>
              <a:rPr lang="en-US" sz="4000" dirty="0" smtClean="0">
                <a:solidFill>
                  <a:srgbClr val="7030A0"/>
                </a:solidFill>
              </a:rPr>
              <a:t> / </a:t>
            </a:r>
            <a:r>
              <a:rPr lang="ru-RU" sz="4000" dirty="0" smtClean="0">
                <a:solidFill>
                  <a:srgbClr val="7030A0"/>
                </a:solidFill>
              </a:rPr>
              <a:t>Домашнее задание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772816"/>
            <a:ext cx="7272808" cy="3474720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Translation of instruments into English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Lecture “Ways of drug administration”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lang="kk-K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Д.К</a:t>
            </a:r>
            <a:r>
              <a:rPr lang="kk-K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Червяков «Фармакология с рецептурой», стр. 61-65, конспект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4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" y="1108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5829"/>
            <a:ext cx="4176464" cy="288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6538"/>
            <a:ext cx="2645711" cy="26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8396"/>
            <a:ext cx="2736304" cy="278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1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196752"/>
            <a:ext cx="7704856" cy="46085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Good Bye! Thank you for </a:t>
            </a:r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US" sz="4400" b="1" dirty="0" smtClean="0">
                <a:solidFill>
                  <a:srgbClr val="FF0000"/>
                </a:solidFill>
              </a:rPr>
              <a:t>our attention!</a:t>
            </a:r>
          </a:p>
          <a:p>
            <a:pPr marL="4572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До свидания! Спасибо за внимание!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20688"/>
            <a:ext cx="7632848" cy="1752600"/>
          </a:xfrm>
        </p:spPr>
        <p:txBody>
          <a:bodyPr/>
          <a:lstStyle/>
          <a:p>
            <a:r>
              <a:rPr lang="en-US" sz="2800" dirty="0" smtClean="0"/>
              <a:t>November,4</a:t>
            </a:r>
            <a:r>
              <a:rPr lang="en-US" sz="2800" baseline="30000" dirty="0" smtClean="0"/>
              <a:t>th</a:t>
            </a:r>
            <a:r>
              <a:rPr lang="ru-RU" sz="2800" baseline="30000" dirty="0" smtClean="0"/>
              <a:t>                                                  </a:t>
            </a:r>
            <a:r>
              <a:rPr lang="ru-RU" sz="2800" dirty="0" smtClean="0"/>
              <a:t>Ноябрь</a:t>
            </a:r>
            <a:r>
              <a:rPr lang="ru-RU" sz="2800" dirty="0"/>
              <a:t>, 4</a:t>
            </a:r>
          </a:p>
          <a:p>
            <a:r>
              <a:rPr lang="en-US" sz="2800" dirty="0" smtClean="0"/>
              <a:t> </a:t>
            </a:r>
            <a:endParaRPr lang="ru-RU" sz="2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717032"/>
            <a:ext cx="7772400" cy="1470025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4000" dirty="0" smtClean="0">
                <a:solidFill>
                  <a:srgbClr val="C00000"/>
                </a:solidFill>
              </a:rPr>
              <a:t>Ways of drugs administration to cattle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03648" y="1556792"/>
            <a:ext cx="6696744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Пути введения лекарственных веществ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7030A0"/>
                </a:solidFill>
              </a:rPr>
              <a:t>Let’s check your homework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060848"/>
            <a:ext cx="8352928" cy="41764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u="sng" dirty="0" smtClean="0">
                <a:solidFill>
                  <a:schemeClr val="tx1"/>
                </a:solidFill>
              </a:rPr>
              <a:t>Exercise 1. Define words</a:t>
            </a:r>
          </a:p>
          <a:p>
            <a:pPr marL="45720" indent="0"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rumen</a:t>
            </a:r>
            <a:r>
              <a:rPr lang="en-US" sz="2400" b="1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suppository</a:t>
            </a:r>
            <a:r>
              <a:rPr lang="en-US" b="1" dirty="0" err="1" smtClean="0">
                <a:solidFill>
                  <a:schemeClr val="tx1"/>
                </a:solidFill>
              </a:rPr>
              <a:t>watersuspensiontrocarorallyboluses</a:t>
            </a:r>
            <a:r>
              <a:rPr lang="en-US" b="1" dirty="0" err="1">
                <a:solidFill>
                  <a:schemeClr val="tx1"/>
                </a:solidFill>
              </a:rPr>
              <a:t>liniment</a:t>
            </a:r>
            <a:endParaRPr lang="ru-RU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b="1" u="sng" dirty="0" smtClean="0">
                <a:solidFill>
                  <a:schemeClr val="tx1"/>
                </a:solidFill>
              </a:rPr>
              <a:t>Exercise 2. Odd words</a:t>
            </a:r>
          </a:p>
          <a:p>
            <a:pPr marL="45720" indent="0" algn="just"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/>
                </a:solidFill>
                <a:ea typeface="Times New Roman"/>
              </a:rPr>
              <a:t>stomach, rumen, alcoholic, </a:t>
            </a:r>
            <a:r>
              <a:rPr lang="ru-RU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duodenum</a:t>
            </a:r>
            <a:r>
              <a:rPr lang="en-US" b="1" dirty="0" smtClean="0">
                <a:solidFill>
                  <a:schemeClr val="tx1"/>
                </a:solidFill>
                <a:ea typeface="Calibri"/>
                <a:cs typeface="Times New Roman"/>
              </a:rPr>
              <a:t>, </a:t>
            </a:r>
            <a:r>
              <a:rPr lang="en-US" b="1" dirty="0" smtClean="0">
                <a:solidFill>
                  <a:schemeClr val="tx1"/>
                </a:solidFill>
                <a:ea typeface="Times New Roman"/>
              </a:rPr>
              <a:t>goiter</a:t>
            </a: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 smtClean="0">
                <a:solidFill>
                  <a:schemeClr val="tx1"/>
                </a:solidFill>
                <a:ea typeface="Calibri"/>
                <a:cs typeface="Times New Roman"/>
              </a:rPr>
              <a:t>Solutions, potions, boluses, </a:t>
            </a:r>
            <a:r>
              <a:rPr lang="en-US" b="1" dirty="0" smtClean="0">
                <a:solidFill>
                  <a:schemeClr val="tx1"/>
                </a:solidFill>
                <a:ea typeface="Times New Roman"/>
              </a:rPr>
              <a:t>ointment, </a:t>
            </a:r>
            <a:r>
              <a:rPr lang="en-US" b="1" dirty="0" smtClean="0">
                <a:solidFill>
                  <a:schemeClr val="tx1"/>
                </a:solidFill>
                <a:ea typeface="Calibri"/>
                <a:cs typeface="Times New Roman"/>
              </a:rPr>
              <a:t>Syringe</a:t>
            </a: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u="sng" dirty="0" smtClean="0">
                <a:solidFill>
                  <a:schemeClr val="tx1"/>
                </a:solidFill>
                <a:ea typeface="Calibri"/>
                <a:cs typeface="Times New Roman"/>
              </a:rPr>
              <a:t>Exercise 3. Find the word according its first letter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R         S         L            T            </a:t>
            </a: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6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Техника безопасности и личная гигиена 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44824"/>
            <a:ext cx="8064896" cy="3960440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en-US" sz="2800" b="1" u="sng" dirty="0" smtClean="0">
                <a:solidFill>
                  <a:schemeClr val="tx1"/>
                </a:solidFill>
              </a:rPr>
              <a:t>Personal hygiene </a:t>
            </a:r>
          </a:p>
          <a:p>
            <a:pPr marL="45720" indent="0" algn="ctr">
              <a:buNone/>
            </a:pPr>
            <a:endParaRPr lang="en-US" sz="2800" b="1" u="sng" dirty="0">
              <a:solidFill>
                <a:schemeClr val="tx1"/>
              </a:solidFill>
            </a:endParaRPr>
          </a:p>
          <a:p>
            <a:pPr marL="560070" indent="-514350">
              <a:buAutoNum type="arabicPeriod"/>
            </a:pPr>
            <a:r>
              <a:rPr lang="en-US" sz="2600" b="1" dirty="0" smtClean="0">
                <a:solidFill>
                  <a:schemeClr val="tx1"/>
                </a:solidFill>
              </a:rPr>
              <a:t>Uniform</a:t>
            </a:r>
          </a:p>
          <a:p>
            <a:pPr marL="560070" indent="-514350">
              <a:buAutoNum type="arabicPeriod"/>
            </a:pPr>
            <a:r>
              <a:rPr lang="en-US" sz="2600" b="1" dirty="0" smtClean="0">
                <a:solidFill>
                  <a:schemeClr val="tx1"/>
                </a:solidFill>
              </a:rPr>
              <a:t>Washing and drying hands</a:t>
            </a:r>
          </a:p>
          <a:p>
            <a:pPr marL="560070" indent="-514350">
              <a:buAutoNum type="arabicPeriod"/>
            </a:pPr>
            <a:r>
              <a:rPr lang="en-US" sz="2600" b="1" dirty="0" smtClean="0">
                <a:solidFill>
                  <a:schemeClr val="tx1"/>
                </a:solidFill>
              </a:rPr>
              <a:t>Sterilizing hands with alcohol</a:t>
            </a:r>
            <a:r>
              <a:rPr lang="ru-RU" sz="2600" b="1" dirty="0" smtClean="0">
                <a:solidFill>
                  <a:schemeClr val="tx1"/>
                </a:solidFill>
              </a:rPr>
              <a:t> 70%, </a:t>
            </a:r>
            <a:r>
              <a:rPr lang="en-US" sz="2600" b="1" dirty="0">
                <a:solidFill>
                  <a:schemeClr val="tx1"/>
                </a:solidFill>
              </a:rPr>
              <a:t>iodine </a:t>
            </a:r>
            <a:r>
              <a:rPr lang="en-US" sz="2600" b="1" dirty="0" smtClean="0">
                <a:solidFill>
                  <a:schemeClr val="tx1"/>
                </a:solidFill>
              </a:rPr>
              <a:t>5</a:t>
            </a:r>
            <a:r>
              <a:rPr lang="en-US" sz="2600" b="1" dirty="0">
                <a:solidFill>
                  <a:schemeClr val="tx1"/>
                </a:solidFill>
              </a:rPr>
              <a:t>% and carbolic </a:t>
            </a:r>
            <a:r>
              <a:rPr lang="en-US" sz="2600" b="1" dirty="0" smtClean="0">
                <a:solidFill>
                  <a:schemeClr val="tx1"/>
                </a:solidFill>
              </a:rPr>
              <a:t>acid 0,5%</a:t>
            </a:r>
          </a:p>
          <a:p>
            <a:pPr marL="560070" indent="-514350">
              <a:buAutoNum type="arabicPeriod"/>
            </a:pPr>
            <a:r>
              <a:rPr lang="en-US" sz="2600" b="1" dirty="0" smtClean="0">
                <a:solidFill>
                  <a:schemeClr val="tx1"/>
                </a:solidFill>
              </a:rPr>
              <a:t>Sterilizing wounds with </a:t>
            </a:r>
            <a:r>
              <a:rPr lang="en-US" sz="2600" b="1" dirty="0">
                <a:solidFill>
                  <a:schemeClr val="tx1"/>
                </a:solidFill>
              </a:rPr>
              <a:t>iodine 5</a:t>
            </a:r>
            <a:r>
              <a:rPr lang="en-US" sz="2600" b="1" dirty="0" smtClean="0">
                <a:solidFill>
                  <a:schemeClr val="tx1"/>
                </a:solidFill>
              </a:rPr>
              <a:t>%</a:t>
            </a:r>
          </a:p>
          <a:p>
            <a:pPr marL="560070" indent="-514350">
              <a:buAutoNum type="arabicPeriod"/>
            </a:pPr>
            <a:r>
              <a:rPr lang="en-US" sz="2600" b="1" dirty="0" smtClean="0">
                <a:solidFill>
                  <a:schemeClr val="tx1"/>
                </a:solidFill>
              </a:rPr>
              <a:t>Tips of fingers and nails must be sterilized with </a:t>
            </a:r>
            <a:r>
              <a:rPr lang="en-US" sz="2600" b="1" dirty="0">
                <a:solidFill>
                  <a:schemeClr val="tx1"/>
                </a:solidFill>
              </a:rPr>
              <a:t>iodine</a:t>
            </a:r>
            <a:endParaRPr lang="en-US" sz="2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7510"/>
            <a:ext cx="1953418" cy="1887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10palchikov.ru/wp-content/uploads/2014/06/Flaster-500x30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0550"/>
            <a:ext cx="1866900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://s.66.ru/localStorage/news/39/cd/f0/0c/39cdf00c_resizedScaled_817to6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17" y="908720"/>
            <a:ext cx="2159000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://cdn-nus-1.pinme.ru/tumb/600/photo/07/8a/078a2a120f5c955c3236d690536bb6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20" y="4437112"/>
            <a:ext cx="2505075" cy="189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://www.syl.ru/misc/i/ai/204007/91240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05" y="2852936"/>
            <a:ext cx="3248025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://sovets.net/photos/uploads/120/3848034-3pravila-obrabotki-ruk-antiseptikom-nanesite-na-kisti-antisepticheskiy-gel-dlya-ruk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0550"/>
            <a:ext cx="2066925" cy="168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67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1-tub-kz.yandex.net/i?id=158c728569b18c47e56dfb8b76be2230&amp;n=33&amp;h=215&amp;w=3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44827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ybirds.ru/health/rekomendacyi%20/fik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158271" cy="22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zoodrug.ru/images/17/2-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" y="332656"/>
            <a:ext cx="28083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domovest.ru/jivnost/foto/uboiskota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997125" cy="239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otzovy.ru/images/photo/1428/sumkatd1eq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6" y="4149080"/>
            <a:ext cx="2286213" cy="2185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7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Fixation of an animal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628800"/>
            <a:ext cx="7776864" cy="4320480"/>
          </a:xfrm>
        </p:spPr>
        <p:txBody>
          <a:bodyPr>
            <a:normAutofit fontScale="92500"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Animal fixation depends on species, sex, age, habits, mood and type of work. </a:t>
            </a:r>
          </a:p>
          <a:p>
            <a:pPr marL="4572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C</a:t>
            </a:r>
            <a:r>
              <a:rPr lang="ru-RU" b="1" dirty="0" err="1" smtClean="0">
                <a:solidFill>
                  <a:schemeClr val="tx1"/>
                </a:solidFill>
              </a:rPr>
              <a:t>пособы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фиксации животного преследуют три основные цели: 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придать животному такое положение, при котором можно обеспечить свободный доступ к месту введения; 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ограничить защитные движения животного и обеспечить тем самым условия для безопасного проведения манипуляций; 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устранить возможность нанесения повреждений животному, как во время фиксации, так и после нее.</a:t>
            </a:r>
          </a:p>
          <a:p>
            <a:pPr marL="4572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7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agirastudio.ru/netcat_files/userfiles/barbershop_do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8" y="1037140"/>
            <a:ext cx="2603604" cy="2780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11280"/>
            <a:ext cx="2583815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2619375" cy="1759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7140"/>
            <a:ext cx="4149407" cy="2780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2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366</TotalTime>
  <Words>724</Words>
  <Application>Microsoft Office PowerPoint</Application>
  <PresentationFormat>Экран (4:3)</PresentationFormat>
  <Paragraphs>104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Ways of drugs administration to cattle</vt:lpstr>
      <vt:lpstr>Let’s check your homework</vt:lpstr>
      <vt:lpstr>Техника безопасности и личная гигиена  </vt:lpstr>
      <vt:lpstr>Презентация PowerPoint</vt:lpstr>
      <vt:lpstr>Презентация PowerPoint</vt:lpstr>
      <vt:lpstr>Fixation of an animal</vt:lpstr>
      <vt:lpstr>Презентация PowerPoint</vt:lpstr>
      <vt:lpstr>Methods and ways of drugs administration to cattle</vt:lpstr>
      <vt:lpstr>Наружный способ</vt:lpstr>
      <vt:lpstr>The compress</vt:lpstr>
      <vt:lpstr>Internal way</vt:lpstr>
      <vt:lpstr>Перорально </vt:lpstr>
      <vt:lpstr>Rectally</vt:lpstr>
      <vt:lpstr>Через прокол брюшной стенки рубца</vt:lpstr>
      <vt:lpstr>Injections – парентеральный способ</vt:lpstr>
      <vt:lpstr>Внутривенное введение</vt:lpstr>
      <vt:lpstr>W W W  </vt:lpstr>
      <vt:lpstr>Презентация PowerPoint</vt:lpstr>
      <vt:lpstr>Презентация PowerPoint</vt:lpstr>
      <vt:lpstr>Презентация PowerPoint</vt:lpstr>
      <vt:lpstr>Презентация PowerPoint</vt:lpstr>
      <vt:lpstr>Situations / Ситуации</vt:lpstr>
      <vt:lpstr>Seven-colours flower  Цветик-семицветик</vt:lpstr>
      <vt:lpstr>Hometask / Домашнее задание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Ways of drugs administration to cattle</dc:title>
  <dc:creator>User</dc:creator>
  <cp:lastModifiedBy>UserPC</cp:lastModifiedBy>
  <cp:revision>39</cp:revision>
  <dcterms:created xsi:type="dcterms:W3CDTF">2016-11-03T04:30:23Z</dcterms:created>
  <dcterms:modified xsi:type="dcterms:W3CDTF">2016-11-04T02:18:31Z</dcterms:modified>
</cp:coreProperties>
</file>